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700" r:id="rId2"/>
    <p:sldId id="705" r:id="rId3"/>
    <p:sldId id="706" r:id="rId4"/>
    <p:sldId id="707" r:id="rId5"/>
    <p:sldId id="70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5D2"/>
    <a:srgbClr val="1D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index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mmm\-yy</c:formatCode>
                <c:ptCount val="4"/>
                <c:pt idx="0">
                  <c:v>44197</c:v>
                </c:pt>
                <c:pt idx="1">
                  <c:v>44256</c:v>
                </c:pt>
                <c:pt idx="2">
                  <c:v>44317</c:v>
                </c:pt>
                <c:pt idx="3">
                  <c:v>44562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53.5</c:v>
                </c:pt>
                <c:pt idx="1">
                  <c:v>58.5</c:v>
                </c:pt>
                <c:pt idx="2">
                  <c:v>65</c:v>
                </c:pt>
                <c:pt idx="3">
                  <c:v>80.3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F-4039-A699-23B5988328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index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mmm\-yy</c:formatCode>
                <c:ptCount val="4"/>
                <c:pt idx="0">
                  <c:v>44197</c:v>
                </c:pt>
                <c:pt idx="1">
                  <c:v>44256</c:v>
                </c:pt>
                <c:pt idx="2">
                  <c:v>44317</c:v>
                </c:pt>
                <c:pt idx="3">
                  <c:v>44562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16.100000000000001</c:v>
                </c:pt>
                <c:pt idx="1">
                  <c:v>18.3</c:v>
                </c:pt>
                <c:pt idx="2">
                  <c:v>20</c:v>
                </c:pt>
                <c:pt idx="3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4F-4039-A699-23B5988328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Index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mmm\-yy</c:formatCode>
                <c:ptCount val="4"/>
                <c:pt idx="0">
                  <c:v>44197</c:v>
                </c:pt>
                <c:pt idx="1">
                  <c:v>44256</c:v>
                </c:pt>
                <c:pt idx="2">
                  <c:v>44317</c:v>
                </c:pt>
                <c:pt idx="3">
                  <c:v>44562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11.8</c:v>
                </c:pt>
                <c:pt idx="1">
                  <c:v>13.3</c:v>
                </c:pt>
                <c:pt idx="2">
                  <c:v>15</c:v>
                </c:pt>
                <c:pt idx="3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4F-4039-A699-23B59883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78682655"/>
        <c:axId val="1580580671"/>
      </c:barChart>
      <c:dateAx>
        <c:axId val="1478682655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80580671"/>
        <c:crosses val="autoZero"/>
        <c:auto val="1"/>
        <c:lblOffset val="100"/>
        <c:baseTimeUnit val="months"/>
      </c:dateAx>
      <c:valAx>
        <c:axId val="158058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478682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t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F3FA5C7-E0F8-4BC4-8ABB-7BEEBCE39CBD}"/>
              </a:ext>
            </a:extLst>
          </p:cNvPr>
          <p:cNvGrpSpPr/>
          <p:nvPr/>
        </p:nvGrpSpPr>
        <p:grpSpPr>
          <a:xfrm>
            <a:off x="0" y="-9000"/>
            <a:ext cx="12192000" cy="6876000"/>
            <a:chOff x="0" y="-9000"/>
            <a:chExt cx="12228526" cy="6876000"/>
          </a:xfrm>
        </p:grpSpPr>
        <p:pic>
          <p:nvPicPr>
            <p:cNvPr id="11" name="Grafik 10" descr="Ein Bild, das Text, Szene, Weg, Straße enthält.&#10;&#10;Automatisch generierte Beschreibung">
              <a:extLst>
                <a:ext uri="{FF2B5EF4-FFF2-40B4-BE49-F238E27FC236}">
                  <a16:creationId xmlns:a16="http://schemas.microsoft.com/office/drawing/2014/main" id="{654C85D8-FFC5-4A03-8FC0-BF9D7C60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9000"/>
              <a:ext cx="12228526" cy="687600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3BB34E73-6566-440B-9DD7-AA14F9E6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81" y="3662647"/>
              <a:ext cx="4263101" cy="810573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EE21A84-9311-4E15-93DC-A362F56F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4703860"/>
            <a:ext cx="884612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1826B02-12BC-4629-80A1-25BE51EEF2AD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D64D31D-795D-4396-983E-A5722D825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18028F3-36F0-42AA-A664-795966AC4B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26229" y="550000"/>
            <a:ext cx="1440000" cy="1440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147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Vergleich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6E395-0AF4-4CB2-9C8E-7DA8CD4BF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83" y="1442113"/>
            <a:ext cx="4680000" cy="823912"/>
          </a:xfrm>
        </p:spPr>
        <p:txBody>
          <a:bodyPr anchor="t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F18508-ACEF-4397-A914-813F6FB5B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483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B59E6A-4118-4A92-982D-8B6BA819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1341" y="1440615"/>
            <a:ext cx="4680000" cy="823912"/>
          </a:xfrm>
        </p:spPr>
        <p:txBody>
          <a:bodyPr anchor="t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A831F-44FC-4DED-B489-25AD2388F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1341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1FC3C4F-97BE-4DF4-A404-731A5FDDA5C1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765D6CCF-69AE-4B2E-9832-828CEB2E2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B098B7E-A471-449B-8D6D-32E1DC90D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84B4ED9E-7411-470B-BF47-8DFEA1CA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4" y="200417"/>
            <a:ext cx="9520844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592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ild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E5F4B43-4CDC-4508-80C6-3D0AF14C8B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1999" y="162000"/>
            <a:ext cx="9522000" cy="655947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DCB385-55A7-4DE4-AAD8-4F630015451D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D2470BDC-B7F1-4207-9F70-3979FB07D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FE09FC4-83A0-467A-A70A-71562E726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26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Laptop_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3C7C694-C946-4FA6-A0F1-F86862443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721447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BC3D6C4-CA7F-48B0-8FCB-8E374D6C6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485451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DBBED7AE-A8E3-40E0-8B90-73A098DBC1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485451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CADB4A1A-4005-4166-8F05-B096665309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721447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BB9C6D62-D951-4238-8D78-52E1DB943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13AB4-40C1-4183-9CF3-E8CDD619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2043942"/>
            <a:ext cx="4572000" cy="2770116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6CA9352-4AC1-4F98-8EA9-28F40FB40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Laptop_Textboxen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3C7C694-C946-4FA6-A0F1-F86862443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721447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BC3D6C4-CA7F-48B0-8FCB-8E374D6C6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485451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CADB4A1A-4005-4166-8F05-B096665309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721447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BB9C6D62-D951-4238-8D78-52E1DB943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D23BE1-2DE1-4C56-AF53-C2E0A4E9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2043942"/>
            <a:ext cx="4572000" cy="2770116"/>
          </a:xfrm>
          <a:prstGeom prst="rect">
            <a:avLst/>
          </a:prstGeom>
        </p:spPr>
      </p:pic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0C05460-76A9-4478-BBC0-046D296D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CA9CFA5-1D70-431E-B04C-2DBB71314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485451"/>
            <a:ext cx="2463800" cy="1332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674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Bild_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F40028-38EC-4028-B559-D4AD879AB4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449000"/>
            <a:ext cx="3960000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CD64140-98D3-4262-8651-8906AB8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480B65B3-E671-40FD-9FD1-DE019AB9B4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E079E41A-11EE-4CA0-A73C-EF3BB40A1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E84116E5-6EFD-4EC1-B6D9-A917802F3C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5447116-ACE8-4376-BC85-23A5D7B81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9">
            <a:extLst>
              <a:ext uri="{FF2B5EF4-FFF2-40B4-BE49-F238E27FC236}">
                <a16:creationId xmlns:a16="http://schemas.microsoft.com/office/drawing/2014/main" id="{892B1AD4-E600-4B9F-8CBE-26760EF28B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70122" y="3062638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FAC5BE08-B95F-46CA-A290-471A1061672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20820" y="3062638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768DB9CD-46C9-41C6-935A-C9E9274C8B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0820" y="362134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9">
            <a:extLst>
              <a:ext uri="{FF2B5EF4-FFF2-40B4-BE49-F238E27FC236}">
                <a16:creationId xmlns:a16="http://schemas.microsoft.com/office/drawing/2014/main" id="{E1F97947-51DD-4363-98A6-1B01F2B8950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55833" y="362134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860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Bild_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F40028-38EC-4028-B559-D4AD879AB4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449000"/>
            <a:ext cx="3960000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CD64140-98D3-4262-8651-8906AB8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480B65B3-E671-40FD-9FD1-DE019AB9B4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E079E41A-11EE-4CA0-A73C-EF3BB40A1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E84116E5-6EFD-4EC1-B6D9-A917802F3C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5447116-ACE8-4376-BC85-23A5D7B81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9">
            <a:extLst>
              <a:ext uri="{FF2B5EF4-FFF2-40B4-BE49-F238E27FC236}">
                <a16:creationId xmlns:a16="http://schemas.microsoft.com/office/drawing/2014/main" id="{892B1AD4-E600-4B9F-8CBE-26760EF28B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70122" y="3062638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FAC5BE08-B95F-46CA-A290-471A1061672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20820" y="3062638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768DB9CD-46C9-41C6-935A-C9E9274C8B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0820" y="362134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9">
            <a:extLst>
              <a:ext uri="{FF2B5EF4-FFF2-40B4-BE49-F238E27FC236}">
                <a16:creationId xmlns:a16="http://schemas.microsoft.com/office/drawing/2014/main" id="{E1F97947-51DD-4363-98A6-1B01F2B8950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55833" y="362134"/>
            <a:ext cx="1079500" cy="1080000"/>
          </a:xfrm>
        </p:spPr>
        <p:txBody>
          <a:bodyPr/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83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Bild_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F40028-38EC-4028-B559-D4AD879AB4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449000"/>
            <a:ext cx="3960000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CD64140-98D3-4262-8651-8906AB8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480B65B3-E671-40FD-9FD1-DE019AB9B4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E079E41A-11EE-4CA0-A73C-EF3BB40A1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E84116E5-6EFD-4EC1-B6D9-A917802F3C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5447116-ACE8-4376-BC85-23A5D7B81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5585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_Textboxen_blau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F40028-38EC-4028-B559-D4AD879AB4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449000"/>
            <a:ext cx="3960000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CD64140-98D3-4262-8651-8906AB8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480B65B3-E671-40FD-9FD1-DE019AB9B4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E079E41A-11EE-4CA0-A73C-EF3BB40A1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E84116E5-6EFD-4EC1-B6D9-A917802F3C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5447116-ACE8-4376-BC85-23A5D7B81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570683A-5A50-41D6-804B-F2E59EA8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9" y="200417"/>
            <a:ext cx="8599517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66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_Textboxen_grau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F40028-38EC-4028-B559-D4AD879AB4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449000"/>
            <a:ext cx="3960000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CD64140-98D3-4262-8651-8906AB8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480B65B3-E671-40FD-9FD1-DE019AB9B4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00570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E079E41A-11EE-4CA0-A73C-EF3BB40A1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872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E84116E5-6EFD-4EC1-B6D9-A917802F3C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583" y="14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5447116-ACE8-4376-BC85-23A5D7B81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0570" y="4149000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2543FF9-BB04-4050-9D6E-E4FB7068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9" y="200417"/>
            <a:ext cx="8599517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131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AD5B2B0-87C1-46F4-B913-8F7FE9AF30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5153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folie_IT-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astatur, Computer, Elektronik, drinnen enthält.&#10;&#10;Automatisch generierte Beschreibung">
            <a:extLst>
              <a:ext uri="{FF2B5EF4-FFF2-40B4-BE49-F238E27FC236}">
                <a16:creationId xmlns:a16="http://schemas.microsoft.com/office/drawing/2014/main" id="{2B45EDA8-AC09-433A-BA6A-D311A256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8571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E21A84-9311-4E15-93DC-A362F56F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4703860"/>
            <a:ext cx="884612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71AC241-49EE-4B8D-907F-E085F06FD2B8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45CC494-660C-4A33-B9B2-77BB1E3C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861539AA-812C-48D0-8656-3EE1CB393B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26229" y="550000"/>
            <a:ext cx="1440000" cy="1440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686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Zwischenfolie_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AD5B2B0-87C1-46F4-B913-8F7FE9AF30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FEC9372-10E1-404F-9179-16BFB8CF7F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2671763"/>
            <a:ext cx="12192000" cy="1514475"/>
          </a:xfrm>
          <a:solidFill>
            <a:schemeClr val="accent5"/>
          </a:solidFill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2438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Bild_6 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3C7C694-C946-4FA6-A0F1-F86862443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1777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CADB4A1A-4005-4166-8F05-B096665309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08517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BCC6806A-9366-4287-AD40-FD0D2F41F3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35038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AD25C8B1-1721-4C38-8902-2932E0762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1777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1724006-A348-4258-BA0C-D6E7C43887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08517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33E4DA1F-010B-4B9F-ADA8-D025217896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5038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42B32E-3972-4BDD-9870-89FFE8A9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4538888F-2C6B-45FB-BA18-28DD0B3961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809000"/>
            <a:ext cx="324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1789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Bild_6 Textboxen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3C7C694-C946-4FA6-A0F1-F86862443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1777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CADB4A1A-4005-4166-8F05-B096665309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08517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BCC6806A-9366-4287-AD40-FD0D2F41F3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35038" y="159543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AD25C8B1-1721-4C38-8902-2932E0762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1777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1724006-A348-4258-BA0C-D6E7C43887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08517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33E4DA1F-010B-4B9F-ADA8-D025217896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5038" y="4243388"/>
            <a:ext cx="2520000" cy="126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42B32E-3972-4BDD-9870-89FFE8A9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4538888F-2C6B-45FB-BA18-28DD0B3961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299" y="1809000"/>
            <a:ext cx="324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42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Bild_Textboxen groß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AD25C8B1-1721-4C38-8902-2932E0762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1777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1724006-A348-4258-BA0C-D6E7C43887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08517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33E4DA1F-010B-4B9F-ADA8-D025217896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5038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0AA885E-E791-44BB-B7B3-EA3EF7429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E835D8F9-03E1-46A2-84EF-3C2DA3EAF7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78299" y="1809000"/>
            <a:ext cx="324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16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ild_Textboxen groß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D7463EAF-F866-428D-BB0F-854B02525ADD}"/>
              </a:ext>
            </a:extLst>
          </p:cNvPr>
          <p:cNvSpPr/>
          <p:nvPr/>
        </p:nvSpPr>
        <p:spPr>
          <a:xfrm>
            <a:off x="0" y="0"/>
            <a:ext cx="32834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EC553121-E28A-481B-AC9F-F3217A4E0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AD25C8B1-1721-4C38-8902-2932E0762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1777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1724006-A348-4258-BA0C-D6E7C43887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08517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33E4DA1F-010B-4B9F-ADA8-D025217896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5038" y="1809000"/>
            <a:ext cx="2520000" cy="3240000"/>
          </a:xfrm>
        </p:spPr>
        <p:txBody>
          <a:bodyPr/>
          <a:lstStyle>
            <a:lvl1pPr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0AA885E-E791-44BB-B7B3-EA3EF7429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" y="6393928"/>
            <a:ext cx="1094934" cy="369491"/>
          </a:xfrm>
          <a:prstGeom prst="rect">
            <a:avLst/>
          </a:prstGeom>
        </p:spPr>
      </p:pic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E835D8F9-03E1-46A2-84EF-3C2DA3EAF7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78299" y="1809000"/>
            <a:ext cx="324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776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Vollbild mit umrahmten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B692BE6-1000-41E3-B2DB-8183F2381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AF4DB23-F914-4A3C-A09B-08F6A4C8289A}"/>
              </a:ext>
            </a:extLst>
          </p:cNvPr>
          <p:cNvSpPr/>
          <p:nvPr/>
        </p:nvSpPr>
        <p:spPr>
          <a:xfrm>
            <a:off x="502803" y="504000"/>
            <a:ext cx="11184001" cy="58491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accent1">
                <a:shade val="50000"/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AA42A78-0526-4880-8022-0B2A0595A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997" y="504825"/>
            <a:ext cx="11185200" cy="58483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18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68018-D097-4DED-B579-C3BF40D6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43EEDE-96CD-4032-9AA9-E1F8D6840D19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6764A54C-8A7C-4D21-B8C2-E30EB3665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2D857E3-8453-406C-BA52-50D2736BD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9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Text_volle_Br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6764A54C-8A7C-4D21-B8C2-E30EB3665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522B84-3B46-40AE-A4FF-AE464F92BCE2}"/>
              </a:ext>
            </a:extLst>
          </p:cNvPr>
          <p:cNvSpPr/>
          <p:nvPr/>
        </p:nvSpPr>
        <p:spPr>
          <a:xfrm>
            <a:off x="153208" y="1457007"/>
            <a:ext cx="11880000" cy="4932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accent1">
                <a:shade val="50000"/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8DD623-D243-49CB-9A88-A07751D0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3" y="200417"/>
            <a:ext cx="11865033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1B27B07-1C20-4C47-AA46-6BA55C2CB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84" y="1484303"/>
            <a:ext cx="11865032" cy="48720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788D71B-4A94-4F1A-BF00-FB2A7A78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4" y="6398400"/>
            <a:ext cx="468000" cy="4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5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Kontakt_mit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3DB52F-95F6-41C5-94EC-7E1DCCB6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" r="255" b="6579"/>
          <a:stretch/>
        </p:blipFill>
        <p:spPr>
          <a:xfrm>
            <a:off x="-1" y="-1"/>
            <a:ext cx="10744067" cy="685800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1B306AE-CF6B-4BDD-BE13-1ADE501FBC36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F8FD3EED-824A-4C3F-AF74-71C073806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B2E438-3E46-42D2-B0F4-6BAAE50D0FCE}"/>
              </a:ext>
            </a:extLst>
          </p:cNvPr>
          <p:cNvSpPr/>
          <p:nvPr/>
        </p:nvSpPr>
        <p:spPr>
          <a:xfrm>
            <a:off x="9925079" y="3564293"/>
            <a:ext cx="2236237" cy="230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de-DE" sz="1200" dirty="0" err="1">
                <a:latin typeface="+mn-lt"/>
                <a:cs typeface="Arial" panose="020B0604020202020204" pitchFamily="34" charset="0"/>
              </a:rPr>
              <a:t>inno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-focus</a:t>
            </a:r>
          </a:p>
          <a:p>
            <a:pPr algn="l"/>
            <a:r>
              <a:rPr lang="de-DE" sz="1200" dirty="0">
                <a:latin typeface="+mn-lt"/>
                <a:cs typeface="Arial" panose="020B0604020202020204" pitchFamily="34" charset="0"/>
              </a:rPr>
              <a:t>Oranienburger Str. 45</a:t>
            </a:r>
          </a:p>
          <a:p>
            <a:pPr algn="l"/>
            <a:r>
              <a:rPr lang="de-DE" sz="1200" dirty="0">
                <a:latin typeface="+mn-lt"/>
                <a:cs typeface="Arial" panose="020B0604020202020204" pitchFamily="34" charset="0"/>
              </a:rPr>
              <a:t>10117 Berlin</a:t>
            </a:r>
          </a:p>
          <a:p>
            <a:pPr algn="l"/>
            <a:endParaRPr lang="de-DE" sz="1200" dirty="0">
              <a:latin typeface="+mn-lt"/>
              <a:cs typeface="Arial" panose="020B0604020202020204" pitchFamily="34" charset="0"/>
            </a:endParaRPr>
          </a:p>
          <a:p>
            <a:pPr algn="l"/>
            <a:r>
              <a:rPr lang="de-DE" sz="1200" u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www.inno-focus.com</a:t>
            </a:r>
          </a:p>
          <a:p>
            <a:pPr algn="l"/>
            <a:r>
              <a:rPr lang="de-DE" sz="1200" kern="1200" dirty="0">
                <a:solidFill>
                  <a:schemeClr val="lt1"/>
                </a:solidFill>
                <a:latin typeface="+mn-lt"/>
                <a:ea typeface="+mn-ea"/>
                <a:cs typeface="Arial" panose="020B0604020202020204" pitchFamily="34" charset="0"/>
              </a:rPr>
              <a:t>+49-(0)30- 200 757 8-0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A0D7A95-1861-42A6-B2A2-4F20162B27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5079" y="3992755"/>
            <a:ext cx="2103438" cy="345978"/>
          </a:xfrm>
        </p:spPr>
        <p:txBody>
          <a:bodyPr anchor="ctr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200">
                <a:solidFill>
                  <a:schemeClr val="bg1"/>
                </a:solidFill>
              </a:defRPr>
            </a:lvl3pPr>
            <a:lvl4pPr>
              <a:buNone/>
              <a:defRPr sz="1200">
                <a:solidFill>
                  <a:schemeClr val="bg1"/>
                </a:solidFill>
              </a:defRPr>
            </a:lvl4pPr>
            <a:lvl5pPr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ABB6D07-0C5C-4008-B8AC-9D2DC648D2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2289" y="4226761"/>
            <a:ext cx="2103438" cy="345978"/>
          </a:xfrm>
        </p:spPr>
        <p:txBody>
          <a:bodyPr anchor="ctr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200">
                <a:solidFill>
                  <a:schemeClr val="bg1"/>
                </a:solidFill>
              </a:defRPr>
            </a:lvl3pPr>
            <a:lvl4pPr>
              <a:buNone/>
              <a:defRPr sz="1200">
                <a:solidFill>
                  <a:schemeClr val="bg1"/>
                </a:solidFill>
              </a:defRPr>
            </a:lvl4pPr>
            <a:lvl5pPr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DA4692-621A-4CC6-84BF-D437EDA30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DF2D2E0-2602-4B38-B3AB-FBDE6DD574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26229" y="550000"/>
            <a:ext cx="1440000" cy="1440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47686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Kontakt_Referenz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1B306AE-CF6B-4BDD-BE13-1ADE501FBC36}"/>
              </a:ext>
            </a:extLst>
          </p:cNvPr>
          <p:cNvSpPr/>
          <p:nvPr/>
        </p:nvSpPr>
        <p:spPr>
          <a:xfrm>
            <a:off x="0" y="3564292"/>
            <a:ext cx="12192000" cy="32937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F8FD3EED-824A-4C3F-AF74-71C073806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B2E438-3E46-42D2-B0F4-6BAAE50D0FCE}"/>
              </a:ext>
            </a:extLst>
          </p:cNvPr>
          <p:cNvSpPr/>
          <p:nvPr/>
        </p:nvSpPr>
        <p:spPr>
          <a:xfrm>
            <a:off x="9925079" y="3564293"/>
            <a:ext cx="2236237" cy="230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de-DE" sz="1200" dirty="0" err="1">
                <a:latin typeface="+mn-lt"/>
                <a:cs typeface="Arial" panose="020B0604020202020204" pitchFamily="34" charset="0"/>
              </a:rPr>
              <a:t>inno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-focus</a:t>
            </a:r>
          </a:p>
          <a:p>
            <a:pPr algn="l"/>
            <a:r>
              <a:rPr lang="de-DE" sz="1200" dirty="0">
                <a:latin typeface="+mn-lt"/>
                <a:cs typeface="Arial" panose="020B0604020202020204" pitchFamily="34" charset="0"/>
              </a:rPr>
              <a:t>Oranienburger Str. 45</a:t>
            </a:r>
          </a:p>
          <a:p>
            <a:pPr algn="l"/>
            <a:r>
              <a:rPr lang="de-DE" sz="1200" dirty="0">
                <a:latin typeface="+mn-lt"/>
                <a:cs typeface="Arial" panose="020B0604020202020204" pitchFamily="34" charset="0"/>
              </a:rPr>
              <a:t>10117 Berlin</a:t>
            </a:r>
          </a:p>
          <a:p>
            <a:pPr algn="l"/>
            <a:endParaRPr lang="de-DE" sz="1200" dirty="0">
              <a:latin typeface="+mn-lt"/>
              <a:cs typeface="Arial" panose="020B0604020202020204" pitchFamily="34" charset="0"/>
            </a:endParaRPr>
          </a:p>
          <a:p>
            <a:pPr algn="l"/>
            <a:r>
              <a:rPr lang="de-DE" sz="1200" u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www.inno-focus.com</a:t>
            </a:r>
          </a:p>
          <a:p>
            <a:pPr algn="l"/>
            <a:r>
              <a:rPr lang="de-DE" sz="1200" kern="1200" dirty="0">
                <a:solidFill>
                  <a:schemeClr val="lt1"/>
                </a:solidFill>
                <a:latin typeface="+mn-lt"/>
                <a:ea typeface="+mn-ea"/>
                <a:cs typeface="Arial" panose="020B0604020202020204" pitchFamily="34" charset="0"/>
              </a:rPr>
              <a:t>+49-(0)30- 200 757 8-0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A0D7A95-1861-42A6-B2A2-4F20162B27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5079" y="3992755"/>
            <a:ext cx="2103438" cy="345978"/>
          </a:xfrm>
        </p:spPr>
        <p:txBody>
          <a:bodyPr anchor="ctr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200">
                <a:solidFill>
                  <a:schemeClr val="bg1"/>
                </a:solidFill>
              </a:defRPr>
            </a:lvl3pPr>
            <a:lvl4pPr>
              <a:buNone/>
              <a:defRPr sz="1200">
                <a:solidFill>
                  <a:schemeClr val="bg1"/>
                </a:solidFill>
              </a:defRPr>
            </a:lvl4pPr>
            <a:lvl5pPr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ABB6D07-0C5C-4008-B8AC-9D2DC648D2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2289" y="4226761"/>
            <a:ext cx="2103438" cy="345978"/>
          </a:xfrm>
        </p:spPr>
        <p:txBody>
          <a:bodyPr anchor="ctr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200">
                <a:solidFill>
                  <a:schemeClr val="bg1"/>
                </a:solidFill>
              </a:defRPr>
            </a:lvl3pPr>
            <a:lvl4pPr>
              <a:buNone/>
              <a:defRPr sz="1200">
                <a:solidFill>
                  <a:schemeClr val="bg1"/>
                </a:solidFill>
              </a:defRPr>
            </a:lvl4pPr>
            <a:lvl5pPr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B486FF-9902-4081-8A94-C2254C09D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" y="2751"/>
            <a:ext cx="1800000" cy="18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E0B9BA4-AA3B-4896-B0F7-ECB3B1628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92" y="2751"/>
            <a:ext cx="1800000" cy="180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3BF247-BDBF-4854-83E9-750054E85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751"/>
            <a:ext cx="1800000" cy="18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79668D-9A27-4217-A24F-492696D7D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342" y="223322"/>
            <a:ext cx="1358858" cy="135885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482E538-F287-49DE-B32C-0B86DD7C8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517" y="2751"/>
            <a:ext cx="1800000" cy="180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37820C-E1C3-4DC5-BB0E-4138A931A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" y="1767206"/>
            <a:ext cx="1800000" cy="180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5FFC5B7-DAEF-489A-90FA-5A966663D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92" y="1767206"/>
            <a:ext cx="1800000" cy="180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25680CA-F85A-4BD0-B803-9CA8E9137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1" y="1767206"/>
            <a:ext cx="1800000" cy="180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62437AC-443B-4DAA-8381-198D10BB8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517" y="1767206"/>
            <a:ext cx="1800000" cy="1800000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61A465FC-9965-47C6-9A0C-ECEC706435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483" y="3992756"/>
            <a:ext cx="9348817" cy="272872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7FAD1D7-6D1D-4502-A41D-8CE3110B2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54FCF1-C857-43B3-84E0-28C7A753FD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9907" y="2380363"/>
            <a:ext cx="1532187" cy="57368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107E0F-7F58-4676-82FB-9C1C2EA36C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9907" y="2380363"/>
            <a:ext cx="1532187" cy="5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folie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2359C-F6EF-47BB-8179-EE8B0DA40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8846126" cy="23876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3C680E-2574-43E3-A2FD-3B9A7AF83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602038"/>
            <a:ext cx="8846125" cy="1655762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BD7E751-9AE6-4684-9EA7-4DBA4CEBFEC5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1F8E69E-243C-4C3F-8855-674F3ECE1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14" name="Foliennummernplatzhalter 2">
            <a:extLst>
              <a:ext uri="{FF2B5EF4-FFF2-40B4-BE49-F238E27FC236}">
                <a16:creationId xmlns:a16="http://schemas.microsoft.com/office/drawing/2014/main" id="{01F7E34A-12EC-4341-A0D9-8B8A0A2F3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F09461-F6CF-41EC-864E-0ED5DF3B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26229" y="550000"/>
            <a:ext cx="1440000" cy="1440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60306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Stilelemen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>
            <a:extLst>
              <a:ext uri="{FF2B5EF4-FFF2-40B4-BE49-F238E27FC236}">
                <a16:creationId xmlns:a16="http://schemas.microsoft.com/office/drawing/2014/main" id="{E0CB7084-7DD4-4BA5-81B7-7649BC6B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92" y="596185"/>
            <a:ext cx="720000" cy="72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5829666-5DA9-4493-A866-EEED04D07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992" y="1555794"/>
            <a:ext cx="720000" cy="720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226185E-C9C8-490E-AC7F-D8B5E520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225" y="2515403"/>
            <a:ext cx="720000" cy="72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54369D2-7939-4165-8C7A-31C4B57B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7225" y="3475012"/>
            <a:ext cx="720000" cy="720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E241FBFC-FD90-4785-B97D-8BD52AAD4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225" y="4432719"/>
            <a:ext cx="720000" cy="720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23421F59-4251-4DAB-AF5E-E9D9A3849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030" y="1580626"/>
            <a:ext cx="720000" cy="720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711676DB-B635-4D1B-8CE0-DA2B80841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66" y="5394232"/>
            <a:ext cx="720000" cy="72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CA3B0BF0-B3E4-4802-B4A5-C0ACFACD9D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066" y="4432719"/>
            <a:ext cx="720000" cy="720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8C1D22E-51F9-460D-9A6A-10072338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461" y="4432719"/>
            <a:ext cx="720000" cy="72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F77BACE-363F-4CD1-9300-9A98CA57B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856" y="4432719"/>
            <a:ext cx="720000" cy="720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30E86CE2-C3F9-40B2-AC5E-8242094C8F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0831" y="4432719"/>
            <a:ext cx="720000" cy="72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286661D7-BE0D-4A46-A2C4-5D49D8E387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4436" y="4432719"/>
            <a:ext cx="720000" cy="72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7C98E13-85A1-4CDC-8E92-6AC92FE2DB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8041" y="4432719"/>
            <a:ext cx="720000" cy="720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D8C2029F-FF23-4BBA-890A-FCE1C036B7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1646" y="4432719"/>
            <a:ext cx="720000" cy="720000"/>
          </a:xfrm>
          <a:prstGeom prst="rect">
            <a:avLst/>
          </a:prstGeom>
        </p:spPr>
      </p:pic>
      <p:pic>
        <p:nvPicPr>
          <p:cNvPr id="65" name="Grafik 64" descr="Ein Bild, das draußen, Schild, Straße, bemalt enthält.&#10;&#10;Automatisch generierte Beschreibung">
            <a:extLst>
              <a:ext uri="{FF2B5EF4-FFF2-40B4-BE49-F238E27FC236}">
                <a16:creationId xmlns:a16="http://schemas.microsoft.com/office/drawing/2014/main" id="{214ED283-1BFE-447B-9D44-8DAA256207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51" y="4432719"/>
            <a:ext cx="720000" cy="720000"/>
          </a:xfrm>
          <a:prstGeom prst="rect">
            <a:avLst/>
          </a:prstGeom>
        </p:spPr>
      </p:pic>
      <p:pic>
        <p:nvPicPr>
          <p:cNvPr id="66" name="Grafik 65" descr="Ein Bild, das Schild, draußen, sitzend, Front enthält.&#10;&#10;Automatisch generierte Beschreibung">
            <a:extLst>
              <a:ext uri="{FF2B5EF4-FFF2-40B4-BE49-F238E27FC236}">
                <a16:creationId xmlns:a16="http://schemas.microsoft.com/office/drawing/2014/main" id="{164FD5EC-2E21-4EB8-BF3C-0F3E0B02D1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6066" y="3475012"/>
            <a:ext cx="720000" cy="72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07AD7A3-AFEC-4A53-B015-F90D998A19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82461" y="3475012"/>
            <a:ext cx="720000" cy="72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EE13B5CC-68EB-4BC1-A526-6EAD3FFEA9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8856" y="3475012"/>
            <a:ext cx="720000" cy="72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CCF8B95-5C02-4991-939E-826FFF4780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35251" y="3475012"/>
            <a:ext cx="720000" cy="72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D839DBE3-75AB-4D48-962B-C4EF56E5C5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1646" y="3475012"/>
            <a:ext cx="720000" cy="72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15952EE-8CBB-4D6D-8E23-89D40C9F2EF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8041" y="3475012"/>
            <a:ext cx="720000" cy="720000"/>
          </a:xfrm>
          <a:prstGeom prst="rect">
            <a:avLst/>
          </a:prstGeom>
        </p:spPr>
      </p:pic>
      <p:pic>
        <p:nvPicPr>
          <p:cNvPr id="72" name="Grafik 71" descr="Ein Bild, das Schild, draußen, Verkehr, Front enthält.&#10;&#10;Automatisch generierte Beschreibung">
            <a:extLst>
              <a:ext uri="{FF2B5EF4-FFF2-40B4-BE49-F238E27FC236}">
                <a16:creationId xmlns:a16="http://schemas.microsoft.com/office/drawing/2014/main" id="{EF5EC5F2-1044-492C-A133-F36961B5440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4436" y="3475012"/>
            <a:ext cx="720000" cy="72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AC6FCA6F-B126-4961-BC4B-7B05613879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0831" y="3475012"/>
            <a:ext cx="720000" cy="72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FE80F2F-0FAD-448B-B764-576E34FB080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06503" y="2515403"/>
            <a:ext cx="720000" cy="72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9B9A9AD-D62A-4598-8B56-970F919FC06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64436" y="2515403"/>
            <a:ext cx="720000" cy="720000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63DA3482-F75B-43FC-80F1-B98883FD75E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88041" y="2515403"/>
            <a:ext cx="720000" cy="720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4E797822-88B0-4FD0-9700-E6D1CC9EE8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11646" y="2515403"/>
            <a:ext cx="720000" cy="7200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4B490D78-936F-485F-8D21-1E29897923B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35251" y="2515403"/>
            <a:ext cx="720000" cy="720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C9B86659-457C-4C25-8385-F6FA6741C5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58856" y="2515403"/>
            <a:ext cx="720000" cy="7200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679336D-E5F9-4406-B1AB-495AE31E085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82461" y="2515403"/>
            <a:ext cx="720000" cy="720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6BAC38CF-5340-4C06-A279-59B3F504853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6066" y="2515403"/>
            <a:ext cx="720000" cy="720000"/>
          </a:xfrm>
          <a:prstGeom prst="rect">
            <a:avLst/>
          </a:prstGeom>
        </p:spPr>
      </p:pic>
      <p:pic>
        <p:nvPicPr>
          <p:cNvPr id="82" name="Grafik 81" descr="Ein Bild, das Schild, Monitor, sitzend, orange enthält.&#10;&#10;Automatisch generierte Beschreibung">
            <a:extLst>
              <a:ext uri="{FF2B5EF4-FFF2-40B4-BE49-F238E27FC236}">
                <a16:creationId xmlns:a16="http://schemas.microsoft.com/office/drawing/2014/main" id="{94346693-1043-432C-B2D4-EA377494209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6066" y="1555794"/>
            <a:ext cx="720000" cy="720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038703A0-FBEB-4328-B3E1-221CCB3E63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77557" y="1555794"/>
            <a:ext cx="720000" cy="720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5ED30112-6339-478E-A470-F6D3C10AC2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49048" y="1555794"/>
            <a:ext cx="720000" cy="720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A3524A48-6C3C-4462-92D9-84106C46122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20539" y="1555794"/>
            <a:ext cx="720000" cy="720000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2BC76479-C6FE-4EDF-A62F-D58FA42C65C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963521" y="1555794"/>
            <a:ext cx="720000" cy="720000"/>
          </a:xfrm>
          <a:prstGeom prst="rect">
            <a:avLst/>
          </a:prstGeom>
        </p:spPr>
      </p:pic>
      <p:pic>
        <p:nvPicPr>
          <p:cNvPr id="87" name="Grafik 86" descr="Ein Bild, das Schild, Straße, Bus, Teller enthält.&#10;&#10;Automatisch generierte Beschreibung">
            <a:extLst>
              <a:ext uri="{FF2B5EF4-FFF2-40B4-BE49-F238E27FC236}">
                <a16:creationId xmlns:a16="http://schemas.microsoft.com/office/drawing/2014/main" id="{3534C58C-6204-41E8-8C03-AE79508819C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35012" y="1555794"/>
            <a:ext cx="720000" cy="720000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ACC96133-6371-49F0-9061-D17BC82D5D3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06503" y="1555794"/>
            <a:ext cx="720000" cy="720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54B59407-D943-4D79-B9F9-93B4798CADA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06503" y="596185"/>
            <a:ext cx="720000" cy="720000"/>
          </a:xfrm>
          <a:prstGeom prst="rect">
            <a:avLst/>
          </a:prstGeom>
        </p:spPr>
      </p:pic>
      <p:pic>
        <p:nvPicPr>
          <p:cNvPr id="90" name="Grafik 89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3C8B56-FBB5-45A0-95AD-A37946DDCFF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235012" y="596185"/>
            <a:ext cx="720000" cy="720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B6BF2D47-A04E-4609-A5EC-700D11ADDF1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63521" y="596185"/>
            <a:ext cx="720000" cy="720000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41979EBC-531F-4BB6-88B5-2F4189F2060B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692030" y="596185"/>
            <a:ext cx="720000" cy="720000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4DF484B-A4DB-4B31-899A-3B0D6DE063B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420539" y="596185"/>
            <a:ext cx="720000" cy="720000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CDBEC2B-4C75-405C-9978-76F7369DD78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149048" y="596185"/>
            <a:ext cx="720000" cy="720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0796301D-DD5E-444A-A2E0-CF331E80918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77557" y="596185"/>
            <a:ext cx="720000" cy="7200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43E972C8-AC77-4387-9201-1A75E53BB93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6066" y="596185"/>
            <a:ext cx="720000" cy="720000"/>
          </a:xfrm>
          <a:prstGeom prst="rect">
            <a:avLst/>
          </a:prstGeom>
        </p:spPr>
      </p:pic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61F4EDAF-7D72-470A-BE49-8CB19ABB178D}"/>
              </a:ext>
            </a:extLst>
          </p:cNvPr>
          <p:cNvGrpSpPr/>
          <p:nvPr/>
        </p:nvGrpSpPr>
        <p:grpSpPr>
          <a:xfrm>
            <a:off x="9506503" y="5528788"/>
            <a:ext cx="2065866" cy="668632"/>
            <a:chOff x="9684328" y="1484302"/>
            <a:chExt cx="2065866" cy="668632"/>
          </a:xfrm>
        </p:grpSpPr>
        <p:sp>
          <p:nvSpPr>
            <p:cNvPr id="98" name="Gleichschenkliges Dreieck 97">
              <a:extLst>
                <a:ext uri="{FF2B5EF4-FFF2-40B4-BE49-F238E27FC236}">
                  <a16:creationId xmlns:a16="http://schemas.microsoft.com/office/drawing/2014/main" id="{9EFF6703-B107-474C-85C6-C6788CD6CEB4}"/>
                </a:ext>
              </a:extLst>
            </p:cNvPr>
            <p:cNvSpPr/>
            <p:nvPr/>
          </p:nvSpPr>
          <p:spPr>
            <a:xfrm rot="15998882">
              <a:off x="9675860" y="1919331"/>
              <a:ext cx="247072" cy="220134"/>
            </a:xfrm>
            <a:prstGeom prst="triangle">
              <a:avLst>
                <a:gd name="adj" fmla="val 84268"/>
              </a:avLst>
            </a:prstGeom>
            <a:solidFill>
              <a:srgbClr val="1D37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99" name="Rechteck: eine Ecke abgeschnitten 98">
              <a:extLst>
                <a:ext uri="{FF2B5EF4-FFF2-40B4-BE49-F238E27FC236}">
                  <a16:creationId xmlns:a16="http://schemas.microsoft.com/office/drawing/2014/main" id="{C5384C56-47CA-44A6-B608-C4914B42617C}"/>
                </a:ext>
              </a:extLst>
            </p:cNvPr>
            <p:cNvSpPr/>
            <p:nvPr/>
          </p:nvSpPr>
          <p:spPr>
            <a:xfrm>
              <a:off x="9684328" y="1484302"/>
              <a:ext cx="2065866" cy="474133"/>
            </a:xfrm>
            <a:prstGeom prst="snip1Rect">
              <a:avLst/>
            </a:prstGeom>
            <a:solidFill>
              <a:srgbClr val="084F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Beispiel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5BE1C4F-099B-4B7D-89C8-73BE62F48271}"/>
              </a:ext>
            </a:extLst>
          </p:cNvPr>
          <p:cNvGrpSpPr/>
          <p:nvPr/>
        </p:nvGrpSpPr>
        <p:grpSpPr>
          <a:xfrm>
            <a:off x="4575581" y="5557652"/>
            <a:ext cx="2065866" cy="668632"/>
            <a:chOff x="9684328" y="1484302"/>
            <a:chExt cx="2065866" cy="668632"/>
          </a:xfrm>
          <a:solidFill>
            <a:srgbClr val="45474B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77108A00-5649-4292-A352-291B9CC9316B}"/>
                </a:ext>
              </a:extLst>
            </p:cNvPr>
            <p:cNvSpPr/>
            <p:nvPr/>
          </p:nvSpPr>
          <p:spPr>
            <a:xfrm rot="15998882">
              <a:off x="9675860" y="1919331"/>
              <a:ext cx="247072" cy="220134"/>
            </a:xfrm>
            <a:prstGeom prst="triangle">
              <a:avLst>
                <a:gd name="adj" fmla="val 84268"/>
              </a:avLst>
            </a:prstGeom>
            <a:solidFill>
              <a:srgbClr val="9999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02" name="Rechteck: eine Ecke abgeschnitten 101">
              <a:extLst>
                <a:ext uri="{FF2B5EF4-FFF2-40B4-BE49-F238E27FC236}">
                  <a16:creationId xmlns:a16="http://schemas.microsoft.com/office/drawing/2014/main" id="{BE779AF8-B883-4757-9E39-F24458B0A342}"/>
                </a:ext>
              </a:extLst>
            </p:cNvPr>
            <p:cNvSpPr/>
            <p:nvPr/>
          </p:nvSpPr>
          <p:spPr>
            <a:xfrm>
              <a:off x="9684328" y="1484302"/>
              <a:ext cx="2065866" cy="474133"/>
            </a:xfrm>
            <a:prstGeom prst="snip1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Beispiel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9B478131-92F2-44CB-87EC-F94BA0C1FDA0}"/>
              </a:ext>
            </a:extLst>
          </p:cNvPr>
          <p:cNvGrpSpPr/>
          <p:nvPr/>
        </p:nvGrpSpPr>
        <p:grpSpPr>
          <a:xfrm>
            <a:off x="7034092" y="5563877"/>
            <a:ext cx="2075698" cy="668632"/>
            <a:chOff x="9674496" y="1484302"/>
            <a:chExt cx="2075698" cy="668632"/>
          </a:xfrm>
          <a:solidFill>
            <a:srgbClr val="45474B"/>
          </a:solidFill>
        </p:grpSpPr>
        <p:sp>
          <p:nvSpPr>
            <p:cNvPr id="107" name="Gleichschenkliges Dreieck 106">
              <a:extLst>
                <a:ext uri="{FF2B5EF4-FFF2-40B4-BE49-F238E27FC236}">
                  <a16:creationId xmlns:a16="http://schemas.microsoft.com/office/drawing/2014/main" id="{51DE3843-E108-48AD-A43C-3E70B8EE84E9}"/>
                </a:ext>
              </a:extLst>
            </p:cNvPr>
            <p:cNvSpPr/>
            <p:nvPr/>
          </p:nvSpPr>
          <p:spPr>
            <a:xfrm rot="16200000">
              <a:off x="9663528" y="1916830"/>
              <a:ext cx="247072" cy="225135"/>
            </a:xfrm>
            <a:prstGeom prst="triangle">
              <a:avLst>
                <a:gd name="adj" fmla="val 8426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08" name="Rechteck: eine Ecke abgeschnitten 107">
              <a:extLst>
                <a:ext uri="{FF2B5EF4-FFF2-40B4-BE49-F238E27FC236}">
                  <a16:creationId xmlns:a16="http://schemas.microsoft.com/office/drawing/2014/main" id="{26823A64-5E58-4ADC-B5E3-7C3B3CC8E52F}"/>
                </a:ext>
              </a:extLst>
            </p:cNvPr>
            <p:cNvSpPr/>
            <p:nvPr/>
          </p:nvSpPr>
          <p:spPr>
            <a:xfrm>
              <a:off x="9684328" y="1484302"/>
              <a:ext cx="2065866" cy="474133"/>
            </a:xfrm>
            <a:prstGeom prst="snip1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Quelle</a:t>
              </a:r>
              <a:r>
                <a:rPr kumimoji="0" lang="de-DE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: </a:t>
              </a:r>
              <a:endPara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25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Stilelemen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F4DB23-F914-4A3C-A09B-08F6A4C8289A}"/>
              </a:ext>
            </a:extLst>
          </p:cNvPr>
          <p:cNvSpPr/>
          <p:nvPr/>
        </p:nvSpPr>
        <p:spPr>
          <a:xfrm>
            <a:off x="502803" y="504000"/>
            <a:ext cx="11184001" cy="58491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accent1">
                <a:shade val="50000"/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B950CC-3A78-45A7-AF91-ACE19AD6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3" y="487724"/>
            <a:ext cx="4321769" cy="2618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B5EA7C-956F-4CC0-8AAD-6391BB595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75" y="2921441"/>
            <a:ext cx="3699177" cy="34405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B90DC5-EF03-4BFA-8779-C4197D49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157" y="592087"/>
            <a:ext cx="3076762" cy="3076762"/>
          </a:xfrm>
          <a:prstGeom prst="rect">
            <a:avLst/>
          </a:prstGeom>
        </p:spPr>
      </p:pic>
      <p:pic>
        <p:nvPicPr>
          <p:cNvPr id="6" name="Bildplatzhalter 16">
            <a:extLst>
              <a:ext uri="{FF2B5EF4-FFF2-40B4-BE49-F238E27FC236}">
                <a16:creationId xmlns:a16="http://schemas.microsoft.com/office/drawing/2014/main" id="{203920C6-3BD0-4E82-A9D0-8AB332628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57" b="-1315"/>
          <a:stretch/>
        </p:blipFill>
        <p:spPr>
          <a:xfrm>
            <a:off x="742090" y="2930302"/>
            <a:ext cx="3957183" cy="34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2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CD471-1541-4677-AE2C-4EF7696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366B24-1D2F-467E-98D4-2D122DA93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C6C337-7155-4BB7-BDB8-EBAE6DE1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5E9E-6650-4E1C-9193-0C19A4791E98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F95B2C-3987-46B3-8C85-055FBDEB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59F63-5D2E-46B9-811B-BC0C2EE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543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eltext"/>
          <p:cNvSpPr txBox="1">
            <a:spLocks noGrp="1"/>
          </p:cNvSpPr>
          <p:nvPr>
            <p:ph type="title"/>
          </p:nvPr>
        </p:nvSpPr>
        <p:spPr>
          <a:xfrm>
            <a:off x="215999" y="215999"/>
            <a:ext cx="11772002" cy="108000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8" name="Textebene 1…"/>
          <p:cNvSpPr txBox="1">
            <a:spLocks noGrp="1"/>
          </p:cNvSpPr>
          <p:nvPr>
            <p:ph type="body" idx="1"/>
          </p:nvPr>
        </p:nvSpPr>
        <p:spPr>
          <a:xfrm>
            <a:off x="215999" y="1475998"/>
            <a:ext cx="11772002" cy="5076001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</a:lvl1pPr>
            <a:lvl2pPr marL="0" indent="128015">
              <a:buClrTx/>
              <a:buSzTx/>
              <a:buFontTx/>
              <a:buNone/>
            </a:lvl2pPr>
            <a:lvl3pPr marL="0" indent="310895">
              <a:buClrTx/>
              <a:buSzTx/>
              <a:buFontTx/>
              <a:buNone/>
            </a:lvl3pPr>
            <a:lvl4pPr marL="0" indent="457200">
              <a:buClrTx/>
              <a:buSzTx/>
              <a:buFontTx/>
              <a:buNone/>
            </a:lvl4pPr>
            <a:lvl5pPr marL="0" indent="640080">
              <a:buClrTx/>
              <a:buSzTx/>
              <a:buFont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45392" y="6642649"/>
            <a:ext cx="231278" cy="2147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568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68018-D097-4DED-B579-C3BF40D6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0298B-12DF-45C6-A1AF-F57BC2B8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43EEDE-96CD-4032-9AA9-E1F8D6840D19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6764A54C-8A7C-4D21-B8C2-E30EB3665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A97735E-C57F-4B2E-BF3D-B729FC362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6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6_Zwei Inhalte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4A3F-C968-4DC1-BEC1-1783A393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4" y="200417"/>
            <a:ext cx="9520844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241666-15E4-4064-9DDA-59E21397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83" y="1484026"/>
            <a:ext cx="4678681" cy="523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69C9E-106E-441B-B025-44180D196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646" y="1484026"/>
            <a:ext cx="4678681" cy="523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20F31F1-8920-4BD0-BCC0-13BD8FB8915E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EBB85D62-B140-4BB5-8548-D18937C34D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6367921-45D0-41DD-BB23-1C7436CE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2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Vergleich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6E395-0AF4-4CB2-9C8E-7DA8CD4BF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83" y="1442113"/>
            <a:ext cx="4680000" cy="823912"/>
          </a:xfrm>
        </p:spPr>
        <p:txBody>
          <a:bodyPr anchor="t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F18508-ACEF-4397-A914-813F6FB5B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483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B59E6A-4118-4A92-982D-8B6BA819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1341" y="1440615"/>
            <a:ext cx="4680000" cy="823912"/>
          </a:xfrm>
        </p:spPr>
        <p:txBody>
          <a:bodyPr anchor="t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A831F-44FC-4DED-B489-25AD2388F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1341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1FC3C4F-97BE-4DF4-A404-731A5FDDA5C1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765D6CCF-69AE-4B2E-9832-828CEB2E2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B098B7E-A471-449B-8D6D-32E1DC90D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84B4ED9E-7411-470B-BF47-8DFEA1CA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4" y="200417"/>
            <a:ext cx="9520844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37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il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E5F4B43-4CDC-4508-80C6-3D0AF14C8B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1999" y="162000"/>
            <a:ext cx="9522000" cy="655947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DCB385-55A7-4DE4-AAD8-4F630015451D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D2470BDC-B7F1-4207-9F70-3979FB07D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2" name="Grafik 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FE09FC4-83A0-467A-A70A-71562E726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3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el und Inhalt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68018-D097-4DED-B579-C3BF40D6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0298B-12DF-45C6-A1AF-F57BC2B8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43EEDE-96CD-4032-9AA9-E1F8D6840D19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6764A54C-8A7C-4D21-B8C2-E30EB3665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9D43504-FAB6-4272-B176-2E4793FE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Vergleich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6E395-0AF4-4CB2-9C8E-7DA8CD4BF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83" y="1442113"/>
            <a:ext cx="46800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F18508-ACEF-4397-A914-813F6FB5B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483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B59E6A-4118-4A92-982D-8B6BA819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1341" y="1440615"/>
            <a:ext cx="46800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A831F-44FC-4DED-B489-25AD2388F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1341" y="2264527"/>
            <a:ext cx="4680000" cy="44569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1FC3C4F-97BE-4DF4-A404-731A5FDDA5C1}"/>
              </a:ext>
            </a:extLst>
          </p:cNvPr>
          <p:cNvSpPr/>
          <p:nvPr/>
        </p:nvSpPr>
        <p:spPr>
          <a:xfrm>
            <a:off x="9900458" y="0"/>
            <a:ext cx="229154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765D6CCF-69AE-4B2E-9832-828CEB2E2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0669" y="6356350"/>
            <a:ext cx="607848" cy="365125"/>
          </a:xfrm>
          <a:prstGeom prst="rect">
            <a:avLst/>
          </a:prstGeom>
        </p:spPr>
        <p:txBody>
          <a:bodyPr/>
          <a:lstStyle>
            <a:lvl1pPr algn="r">
              <a:defRPr lang="de-DE" sz="100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B098B7E-A471-449B-8D6D-32E1DC90D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88" y="6393928"/>
            <a:ext cx="1094934" cy="36949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84B4ED9E-7411-470B-BF47-8DFEA1CA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4" y="200417"/>
            <a:ext cx="9520844" cy="10759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10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B38317-448C-4F42-ACA3-0E91E0F6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4" y="200417"/>
            <a:ext cx="9520844" cy="1075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157605-D66C-43B1-A02B-CB57CC598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84" y="1484302"/>
            <a:ext cx="9520844" cy="5204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22CD2E92-376D-454B-B157-63F9B918A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669" y="6324024"/>
            <a:ext cx="607848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D08E6E04-FBC2-4BCC-9083-ED6631A4B842}" type="slidenum">
              <a:rPr lang="de-DE" smtClean="0"/>
              <a:t>‹#›</a:t>
            </a:fld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F9A0E7C-D798-4681-AFC8-B0F58EB52603}"/>
              </a:ext>
            </a:extLst>
          </p:cNvPr>
          <p:cNvGrpSpPr/>
          <p:nvPr/>
        </p:nvGrpSpPr>
        <p:grpSpPr>
          <a:xfrm>
            <a:off x="12308570" y="189903"/>
            <a:ext cx="1295028" cy="548480"/>
            <a:chOff x="813256" y="973189"/>
            <a:chExt cx="1295028" cy="548480"/>
          </a:xfrm>
        </p:grpSpPr>
        <p:sp>
          <p:nvSpPr>
            <p:cNvPr id="4" name="Flussdiagramm: Verzögerung 270">
              <a:extLst>
                <a:ext uri="{FF2B5EF4-FFF2-40B4-BE49-F238E27FC236}">
                  <a16:creationId xmlns:a16="http://schemas.microsoft.com/office/drawing/2014/main" id="{5E7F5522-D604-4204-A82A-588D516A26D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075068" y="934384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6" name="Flussdiagramm: Verzögerung 270">
              <a:extLst>
                <a:ext uri="{FF2B5EF4-FFF2-40B4-BE49-F238E27FC236}">
                  <a16:creationId xmlns:a16="http://schemas.microsoft.com/office/drawing/2014/main" id="{DE450207-ACE9-4F37-B7F9-2BA250D0656C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852062" y="934383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8" name="Flussdiagramm: Verzögerung 270">
              <a:extLst>
                <a:ext uri="{FF2B5EF4-FFF2-40B4-BE49-F238E27FC236}">
                  <a16:creationId xmlns:a16="http://schemas.microsoft.com/office/drawing/2014/main" id="{8751A92A-024E-4257-876E-A0FCDE8B71D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298074" y="934383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12" name="Flussdiagramm: Verzögerung 270">
              <a:extLst>
                <a:ext uri="{FF2B5EF4-FFF2-40B4-BE49-F238E27FC236}">
                  <a16:creationId xmlns:a16="http://schemas.microsoft.com/office/drawing/2014/main" id="{00EA8DE2-D229-4015-A030-CD7D985659CE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744086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45474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14" name="Flussdiagramm: Verzögerung 270">
              <a:extLst>
                <a:ext uri="{FF2B5EF4-FFF2-40B4-BE49-F238E27FC236}">
                  <a16:creationId xmlns:a16="http://schemas.microsoft.com/office/drawing/2014/main" id="{5B370DC7-9B7B-4CE3-9B81-1791094D4128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521080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666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16" name="Flussdiagramm: Verzögerung 270">
              <a:extLst>
                <a:ext uri="{FF2B5EF4-FFF2-40B4-BE49-F238E27FC236}">
                  <a16:creationId xmlns:a16="http://schemas.microsoft.com/office/drawing/2014/main" id="{22E26BB1-5440-4057-86C4-AF4F4D680903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298074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AFAFA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18" name="Flussdiagramm: Verzögerung 270">
              <a:extLst>
                <a:ext uri="{FF2B5EF4-FFF2-40B4-BE49-F238E27FC236}">
                  <a16:creationId xmlns:a16="http://schemas.microsoft.com/office/drawing/2014/main" id="{F7F52745-6DAA-4B01-8B16-D1CC15C13B33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075068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E8E5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20" name="Flussdiagramm: Verzögerung 270">
              <a:extLst>
                <a:ext uri="{FF2B5EF4-FFF2-40B4-BE49-F238E27FC236}">
                  <a16:creationId xmlns:a16="http://schemas.microsoft.com/office/drawing/2014/main" id="{53D5EB92-E1C1-4C27-BD7A-52C072E7A2C9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967090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22" name="Flussdiagramm: Verzögerung 270">
              <a:extLst>
                <a:ext uri="{FF2B5EF4-FFF2-40B4-BE49-F238E27FC236}">
                  <a16:creationId xmlns:a16="http://schemas.microsoft.com/office/drawing/2014/main" id="{9C84E151-495D-4A47-96DD-7E28F7BBD7BE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852062" y="1157429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/>
            </a:p>
          </p:txBody>
        </p:sp>
        <p:sp>
          <p:nvSpPr>
            <p:cNvPr id="24" name="Flussdiagramm: Verzögerung 270">
              <a:extLst>
                <a:ext uri="{FF2B5EF4-FFF2-40B4-BE49-F238E27FC236}">
                  <a16:creationId xmlns:a16="http://schemas.microsoft.com/office/drawing/2014/main" id="{3A13AB62-0AB3-4387-B4A4-7D89BA4ADBB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852062" y="1380475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32C5D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  <p:sp>
          <p:nvSpPr>
            <p:cNvPr id="26" name="Flussdiagramm: Verzögerung 270">
              <a:extLst>
                <a:ext uri="{FF2B5EF4-FFF2-40B4-BE49-F238E27FC236}">
                  <a16:creationId xmlns:a16="http://schemas.microsoft.com/office/drawing/2014/main" id="{1185C981-9A3D-46E8-9BE3-25F607FD0A9C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075068" y="1380475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E9694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  <p:sp>
          <p:nvSpPr>
            <p:cNvPr id="28" name="Flussdiagramm: Verzögerung 270">
              <a:extLst>
                <a:ext uri="{FF2B5EF4-FFF2-40B4-BE49-F238E27FC236}">
                  <a16:creationId xmlns:a16="http://schemas.microsoft.com/office/drawing/2014/main" id="{56C493CD-6653-494E-BF67-FFF0DFA150A4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298074" y="1380475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B3261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  <p:sp>
          <p:nvSpPr>
            <p:cNvPr id="30" name="Flussdiagramm: Verzögerung 270">
              <a:extLst>
                <a:ext uri="{FF2B5EF4-FFF2-40B4-BE49-F238E27FC236}">
                  <a16:creationId xmlns:a16="http://schemas.microsoft.com/office/drawing/2014/main" id="{A1A4E07D-4260-42DC-A222-86A4655993E1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521080" y="934383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A2C73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  <p:sp>
          <p:nvSpPr>
            <p:cNvPr id="32" name="Flussdiagramm: Verzögerung 270">
              <a:extLst>
                <a:ext uri="{FF2B5EF4-FFF2-40B4-BE49-F238E27FC236}">
                  <a16:creationId xmlns:a16="http://schemas.microsoft.com/office/drawing/2014/main" id="{C06975B4-C398-4FE5-9FD6-FB17AEEE89B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744086" y="934833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  <p:sp>
          <p:nvSpPr>
            <p:cNvPr id="34" name="Flussdiagramm: Verzögerung 270">
              <a:extLst>
                <a:ext uri="{FF2B5EF4-FFF2-40B4-BE49-F238E27FC236}">
                  <a16:creationId xmlns:a16="http://schemas.microsoft.com/office/drawing/2014/main" id="{94F2DD62-C70B-4C62-B4B2-4AEB1BF59A5C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1967090" y="934383"/>
              <a:ext cx="102388" cy="180000"/>
            </a:xfrm>
            <a:custGeom>
              <a:avLst/>
              <a:gdLst>
                <a:gd name="connsiteX0" fmla="*/ 0 w 927100"/>
                <a:gd name="connsiteY0" fmla="*/ 0 h 857885"/>
                <a:gd name="connsiteX1" fmla="*/ 463550 w 927100"/>
                <a:gd name="connsiteY1" fmla="*/ 0 h 857885"/>
                <a:gd name="connsiteX2" fmla="*/ 927100 w 927100"/>
                <a:gd name="connsiteY2" fmla="*/ 428943 h 857885"/>
                <a:gd name="connsiteX3" fmla="*/ 463550 w 927100"/>
                <a:gd name="connsiteY3" fmla="*/ 857886 h 857885"/>
                <a:gd name="connsiteX4" fmla="*/ 0 w 927100"/>
                <a:gd name="connsiteY4" fmla="*/ 857885 h 857885"/>
                <a:gd name="connsiteX5" fmla="*/ 0 w 927100"/>
                <a:gd name="connsiteY5" fmla="*/ 0 h 857885"/>
                <a:gd name="connsiteX0" fmla="*/ 440754 w 927100"/>
                <a:gd name="connsiteY0" fmla="*/ 0 h 857886"/>
                <a:gd name="connsiteX1" fmla="*/ 463550 w 927100"/>
                <a:gd name="connsiteY1" fmla="*/ 0 h 857886"/>
                <a:gd name="connsiteX2" fmla="*/ 927100 w 927100"/>
                <a:gd name="connsiteY2" fmla="*/ 428943 h 857886"/>
                <a:gd name="connsiteX3" fmla="*/ 463550 w 927100"/>
                <a:gd name="connsiteY3" fmla="*/ 857886 h 857886"/>
                <a:gd name="connsiteX4" fmla="*/ 0 w 927100"/>
                <a:gd name="connsiteY4" fmla="*/ 857885 h 857886"/>
                <a:gd name="connsiteX5" fmla="*/ 440754 w 927100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0 w 486346"/>
                <a:gd name="connsiteY0" fmla="*/ 0 h 857886"/>
                <a:gd name="connsiteX1" fmla="*/ 22796 w 486346"/>
                <a:gd name="connsiteY1" fmla="*/ 0 h 857886"/>
                <a:gd name="connsiteX2" fmla="*/ 486346 w 486346"/>
                <a:gd name="connsiteY2" fmla="*/ 428943 h 857886"/>
                <a:gd name="connsiteX3" fmla="*/ 22796 w 486346"/>
                <a:gd name="connsiteY3" fmla="*/ 857886 h 857886"/>
                <a:gd name="connsiteX4" fmla="*/ 13157 w 486346"/>
                <a:gd name="connsiteY4" fmla="*/ 857886 h 857886"/>
                <a:gd name="connsiteX5" fmla="*/ 0 w 486346"/>
                <a:gd name="connsiteY5" fmla="*/ 0 h 857886"/>
                <a:gd name="connsiteX0" fmla="*/ 3407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3407 w 473189"/>
                <a:gd name="connsiteY5" fmla="*/ 0 h 857886"/>
                <a:gd name="connsiteX0" fmla="*/ 19976 w 473189"/>
                <a:gd name="connsiteY0" fmla="*/ 0 h 857886"/>
                <a:gd name="connsiteX1" fmla="*/ 9639 w 473189"/>
                <a:gd name="connsiteY1" fmla="*/ 0 h 857886"/>
                <a:gd name="connsiteX2" fmla="*/ 473189 w 473189"/>
                <a:gd name="connsiteY2" fmla="*/ 428943 h 857886"/>
                <a:gd name="connsiteX3" fmla="*/ 9639 w 473189"/>
                <a:gd name="connsiteY3" fmla="*/ 857886 h 857886"/>
                <a:gd name="connsiteX4" fmla="*/ 0 w 473189"/>
                <a:gd name="connsiteY4" fmla="*/ 857886 h 857886"/>
                <a:gd name="connsiteX5" fmla="*/ 19976 w 473189"/>
                <a:gd name="connsiteY5" fmla="*/ 0 h 857886"/>
                <a:gd name="connsiteX0" fmla="*/ 327 w 473516"/>
                <a:gd name="connsiteY0" fmla="*/ 0 h 857886"/>
                <a:gd name="connsiteX1" fmla="*/ 9966 w 473516"/>
                <a:gd name="connsiteY1" fmla="*/ 0 h 857886"/>
                <a:gd name="connsiteX2" fmla="*/ 473516 w 473516"/>
                <a:gd name="connsiteY2" fmla="*/ 428943 h 857886"/>
                <a:gd name="connsiteX3" fmla="*/ 9966 w 473516"/>
                <a:gd name="connsiteY3" fmla="*/ 857886 h 857886"/>
                <a:gd name="connsiteX4" fmla="*/ 327 w 473516"/>
                <a:gd name="connsiteY4" fmla="*/ 857886 h 857886"/>
                <a:gd name="connsiteX5" fmla="*/ 327 w 473516"/>
                <a:gd name="connsiteY5" fmla="*/ 0 h 857886"/>
                <a:gd name="connsiteX0" fmla="*/ 370 w 473559"/>
                <a:gd name="connsiteY0" fmla="*/ 0 h 857886"/>
                <a:gd name="connsiteX1" fmla="*/ 10009 w 473559"/>
                <a:gd name="connsiteY1" fmla="*/ 0 h 857886"/>
                <a:gd name="connsiteX2" fmla="*/ 473559 w 473559"/>
                <a:gd name="connsiteY2" fmla="*/ 428943 h 857886"/>
                <a:gd name="connsiteX3" fmla="*/ 10009 w 473559"/>
                <a:gd name="connsiteY3" fmla="*/ 857886 h 857886"/>
                <a:gd name="connsiteX4" fmla="*/ 43 w 473559"/>
                <a:gd name="connsiteY4" fmla="*/ 857886 h 857886"/>
                <a:gd name="connsiteX5" fmla="*/ 370 w 473559"/>
                <a:gd name="connsiteY5" fmla="*/ 0 h 8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59" h="857886">
                  <a:moveTo>
                    <a:pt x="370" y="0"/>
                  </a:moveTo>
                  <a:lnTo>
                    <a:pt x="10009" y="0"/>
                  </a:lnTo>
                  <a:cubicBezTo>
                    <a:pt x="266021" y="0"/>
                    <a:pt x="473559" y="192044"/>
                    <a:pt x="473559" y="428943"/>
                  </a:cubicBezTo>
                  <a:cubicBezTo>
                    <a:pt x="473559" y="665842"/>
                    <a:pt x="266021" y="857886"/>
                    <a:pt x="10009" y="857886"/>
                  </a:cubicBezTo>
                  <a:lnTo>
                    <a:pt x="43" y="857886"/>
                  </a:lnTo>
                  <a:cubicBezTo>
                    <a:pt x="1179" y="571924"/>
                    <a:pt x="-766" y="285962"/>
                    <a:pt x="370" y="0"/>
                  </a:cubicBezTo>
                  <a:close/>
                </a:path>
              </a:pathLst>
            </a:custGeom>
            <a:solidFill>
              <a:srgbClr val="F59C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90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DF95F-8573-4BCD-A6CE-6589A639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4821304"/>
            <a:ext cx="3929743" cy="82919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Python Challenge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322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0A6FBDF-3929-15DE-F266-1B9908B2C316}"/>
              </a:ext>
            </a:extLst>
          </p:cNvPr>
          <p:cNvSpPr txBox="1"/>
          <p:nvPr/>
        </p:nvSpPr>
        <p:spPr>
          <a:xfrm>
            <a:off x="145765" y="266596"/>
            <a:ext cx="971669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simple web application dashboard using Bokeh or any other python visualization library </a:t>
            </a:r>
          </a:p>
          <a:p>
            <a:endParaRPr lang="en-US" dirty="0"/>
          </a:p>
          <a:p>
            <a:r>
              <a:rPr lang="en-US" dirty="0"/>
              <a:t>1. User creates a cost structure simulation table.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User selects currency from the currency list.	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Enter spend amount.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User fills the simulation table as the following: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 User can add new row into the table and enter value for required fields: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 Selects an index from the index list and system displays  assigned currency for the index.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  User enters the percentage value between </a:t>
            </a:r>
            <a:r>
              <a:rPr lang="en-US" sz="1600" dirty="0">
                <a:solidFill>
                  <a:srgbClr val="FF0000"/>
                </a:solidFill>
              </a:rPr>
              <a:t>0-100</a:t>
            </a:r>
            <a:r>
              <a:rPr lang="en-US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Notes: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r>
              <a:rPr lang="en-US" dirty="0"/>
              <a:t>2. System calculate and show overall impact value based on the following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B7DB2-32E2-CAD2-9281-86DAEF8EA7DB}"/>
              </a:ext>
            </a:extLst>
          </p:cNvPr>
          <p:cNvSpPr/>
          <p:nvPr/>
        </p:nvSpPr>
        <p:spPr>
          <a:xfrm>
            <a:off x="978054" y="3922725"/>
            <a:ext cx="5668451" cy="6865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The sum of percentages in the table cannot exceed 100.</a:t>
            </a:r>
          </a:p>
          <a:p>
            <a:r>
              <a:rPr lang="en-US" sz="1400" dirty="0">
                <a:solidFill>
                  <a:schemeClr val="tx1"/>
                </a:solidFill>
              </a:rPr>
              <a:t> User also can edit or remove rows from the simulation table.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C227D0-2851-96B6-9483-731BBBC951C8}"/>
              </a:ext>
            </a:extLst>
          </p:cNvPr>
          <p:cNvSpPr/>
          <p:nvPr/>
        </p:nvSpPr>
        <p:spPr>
          <a:xfrm>
            <a:off x="145765" y="4969788"/>
            <a:ext cx="9716692" cy="1766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/>
              <a:t>Overall impact</a:t>
            </a:r>
            <a:r>
              <a:rPr lang="en-US" sz="1400" dirty="0"/>
              <a:t> = spend amount * </a:t>
            </a: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Overall impact percentage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Overall impact percentage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/>
              <a:t>=  </a:t>
            </a:r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impact percentage incl. exchange rate</a:t>
            </a:r>
            <a:r>
              <a:rPr lang="en-US" sz="1400" dirty="0"/>
              <a:t> + </a:t>
            </a:r>
            <a:r>
              <a:rPr lang="en-US" sz="1400" b="1" dirty="0">
                <a:solidFill>
                  <a:srgbClr val="FFC000"/>
                </a:solidFill>
              </a:rPr>
              <a:t>Impact percentage excl. exchange rate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Impact percentage incl. exchange rate </a:t>
            </a:r>
            <a:r>
              <a:rPr lang="en-US" sz="1400" dirty="0"/>
              <a:t>= sum (index exchange rate * (1 + (index price in reference date/100)) * percentage)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C000"/>
                </a:solidFill>
              </a:rPr>
              <a:t>Impact percentage excl. exchange rate </a:t>
            </a:r>
            <a:r>
              <a:rPr lang="en-US" sz="1400" dirty="0"/>
              <a:t>= sum(percentage * index price in reference date)/ 100)</a:t>
            </a:r>
          </a:p>
        </p:txBody>
      </p:sp>
    </p:spTree>
    <p:extLst>
      <p:ext uri="{BB962C8B-B14F-4D97-AF65-F5344CB8AC3E}">
        <p14:creationId xmlns:p14="http://schemas.microsoft.com/office/powerpoint/2010/main" val="405162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409B49-5D89-CDAC-287B-D84E36073560}"/>
              </a:ext>
            </a:extLst>
          </p:cNvPr>
          <p:cNvSpPr/>
          <p:nvPr/>
        </p:nvSpPr>
        <p:spPr>
          <a:xfrm>
            <a:off x="44766" y="839755"/>
            <a:ext cx="9771038" cy="5486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90F4E-7D7B-EDFC-81D9-FC6714CD83EF}"/>
              </a:ext>
            </a:extLst>
          </p:cNvPr>
          <p:cNvSpPr/>
          <p:nvPr/>
        </p:nvSpPr>
        <p:spPr>
          <a:xfrm>
            <a:off x="2067282" y="1030094"/>
            <a:ext cx="206248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CZK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E5D8-22BA-D92A-2615-D0F678C173F9}"/>
              </a:ext>
            </a:extLst>
          </p:cNvPr>
          <p:cNvSpPr/>
          <p:nvPr/>
        </p:nvSpPr>
        <p:spPr>
          <a:xfrm>
            <a:off x="2092164" y="1525451"/>
            <a:ext cx="206248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34D79-39D7-5D45-ED79-6114D5443186}"/>
              </a:ext>
            </a:extLst>
          </p:cNvPr>
          <p:cNvSpPr txBox="1"/>
          <p:nvPr/>
        </p:nvSpPr>
        <p:spPr>
          <a:xfrm>
            <a:off x="423817" y="979300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Currency: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DD8E3-AF14-C140-6E5F-06E38934E3E3}"/>
              </a:ext>
            </a:extLst>
          </p:cNvPr>
          <p:cNvSpPr txBox="1"/>
          <p:nvPr/>
        </p:nvSpPr>
        <p:spPr>
          <a:xfrm>
            <a:off x="423817" y="1513840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Spend amount: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3DC1E5-566C-2823-6C11-8113A615E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059324"/>
              </p:ext>
            </p:extLst>
          </p:nvPr>
        </p:nvGraphicFramePr>
        <p:xfrm>
          <a:off x="423817" y="2484273"/>
          <a:ext cx="9046755" cy="203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85">
                  <a:extLst>
                    <a:ext uri="{9D8B030D-6E8A-4147-A177-3AD203B41FA5}">
                      <a16:colId xmlns:a16="http://schemas.microsoft.com/office/drawing/2014/main" val="3046714622"/>
                    </a:ext>
                  </a:extLst>
                </a:gridCol>
                <a:gridCol w="3015585">
                  <a:extLst>
                    <a:ext uri="{9D8B030D-6E8A-4147-A177-3AD203B41FA5}">
                      <a16:colId xmlns:a16="http://schemas.microsoft.com/office/drawing/2014/main" val="3863079085"/>
                    </a:ext>
                  </a:extLst>
                </a:gridCol>
                <a:gridCol w="3015585">
                  <a:extLst>
                    <a:ext uri="{9D8B030D-6E8A-4147-A177-3AD203B41FA5}">
                      <a16:colId xmlns:a16="http://schemas.microsoft.com/office/drawing/2014/main" val="273193229"/>
                    </a:ext>
                  </a:extLst>
                </a:gridCol>
              </a:tblGrid>
              <a:tr h="406739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821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dirty="0"/>
                        <a:t>Index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57419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dirty="0"/>
                        <a:t>Index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513850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dirty="0"/>
                        <a:t>Index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0116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6123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5D75B5-3851-94EC-6298-0F79D890CD52}"/>
              </a:ext>
            </a:extLst>
          </p:cNvPr>
          <p:cNvSpPr txBox="1"/>
          <p:nvPr/>
        </p:nvSpPr>
        <p:spPr>
          <a:xfrm>
            <a:off x="404029" y="2002887"/>
            <a:ext cx="2042222" cy="38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table: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35107-76F0-DE01-C064-64DDE8482803}"/>
              </a:ext>
            </a:extLst>
          </p:cNvPr>
          <p:cNvSpPr txBox="1"/>
          <p:nvPr/>
        </p:nvSpPr>
        <p:spPr>
          <a:xfrm>
            <a:off x="337905" y="4879466"/>
            <a:ext cx="16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Impact: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4EB6A-7CB2-5AAB-BC6E-CA4298F891BC}"/>
              </a:ext>
            </a:extLst>
          </p:cNvPr>
          <p:cNvSpPr/>
          <p:nvPr/>
        </p:nvSpPr>
        <p:spPr>
          <a:xfrm>
            <a:off x="2006494" y="4900058"/>
            <a:ext cx="206248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8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DE" dirty="0">
                <a:solidFill>
                  <a:schemeClr val="tx1"/>
                </a:solidFill>
              </a:rPr>
              <a:t>19.702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FBDB0-5285-D323-7C21-163DF5C4FF5C}"/>
              </a:ext>
            </a:extLst>
          </p:cNvPr>
          <p:cNvSpPr txBox="1"/>
          <p:nvPr/>
        </p:nvSpPr>
        <p:spPr>
          <a:xfrm>
            <a:off x="234458" y="88333"/>
            <a:ext cx="772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entry 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99927-BD4A-E14C-3864-99F0E73AEBC3}"/>
              </a:ext>
            </a:extLst>
          </p:cNvPr>
          <p:cNvSpPr/>
          <p:nvPr/>
        </p:nvSpPr>
        <p:spPr>
          <a:xfrm>
            <a:off x="7244078" y="1024076"/>
            <a:ext cx="206248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May/2021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E7031-C09C-BF66-3B0E-D485ED6AC7FE}"/>
              </a:ext>
            </a:extLst>
          </p:cNvPr>
          <p:cNvSpPr txBox="1"/>
          <p:nvPr/>
        </p:nvSpPr>
        <p:spPr>
          <a:xfrm>
            <a:off x="5439561" y="1029680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Date:</a:t>
            </a:r>
          </a:p>
        </p:txBody>
      </p:sp>
    </p:spTree>
    <p:extLst>
      <p:ext uri="{BB962C8B-B14F-4D97-AF65-F5344CB8AC3E}">
        <p14:creationId xmlns:p14="http://schemas.microsoft.com/office/powerpoint/2010/main" val="285028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EC07B-D099-8AE1-15C4-FEC149B467E2}"/>
              </a:ext>
            </a:extLst>
          </p:cNvPr>
          <p:cNvSpPr txBox="1"/>
          <p:nvPr/>
        </p:nvSpPr>
        <p:spPr>
          <a:xfrm>
            <a:off x="386858" y="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2. Visualization Simulation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3DE8D-6399-78CA-7E1E-D5B0F8AE5D46}"/>
              </a:ext>
            </a:extLst>
          </p:cNvPr>
          <p:cNvSpPr/>
          <p:nvPr/>
        </p:nvSpPr>
        <p:spPr>
          <a:xfrm>
            <a:off x="278260" y="727165"/>
            <a:ext cx="928561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1400" b="1" dirty="0"/>
              <a:t>=</a:t>
            </a:r>
            <a:r>
              <a:rPr lang="en-US" sz="1400" dirty="0"/>
              <a:t> index Price – index ref price / index ref price</a:t>
            </a:r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</a:t>
            </a: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= </a:t>
            </a:r>
            <a:r>
              <a:rPr lang="en-US" sz="1400" dirty="0"/>
              <a:t>100 * (1+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400" dirty="0"/>
              <a:t>) * percentage%</a:t>
            </a:r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1B6C26-665C-B779-BA8F-01D82F3AE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408403"/>
              </p:ext>
            </p:extLst>
          </p:nvPr>
        </p:nvGraphicFramePr>
        <p:xfrm>
          <a:off x="386858" y="2080727"/>
          <a:ext cx="8860389" cy="4228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303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F7C2-D967-00CD-7259-B2B62986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questions, please contact me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D7D7-0B2B-819D-9F24-11C6B4E08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My email address: t.sedigh@inno-focus.com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2360721"/>
      </p:ext>
    </p:extLst>
  </p:cSld>
  <p:clrMapOvr>
    <a:masterClrMapping/>
  </p:clrMapOvr>
</p:sld>
</file>

<file path=ppt/theme/theme1.xml><?xml version="1.0" encoding="utf-8"?>
<a:theme xmlns:a="http://schemas.openxmlformats.org/drawingml/2006/main" name="inno-focus2020">
  <a:themeElements>
    <a:clrScheme name="innofocus2020">
      <a:dk1>
        <a:sysClr val="windowText" lastClr="000000"/>
      </a:dk1>
      <a:lt1>
        <a:sysClr val="window" lastClr="FFFFFF"/>
      </a:lt1>
      <a:dk2>
        <a:srgbClr val="1D3763"/>
      </a:dk2>
      <a:lt2>
        <a:srgbClr val="E8E5E5"/>
      </a:lt2>
      <a:accent1>
        <a:srgbClr val="0B6DC5"/>
      </a:accent1>
      <a:accent2>
        <a:srgbClr val="666971"/>
      </a:accent2>
      <a:accent3>
        <a:srgbClr val="084F9A"/>
      </a:accent3>
      <a:accent4>
        <a:srgbClr val="B3261B"/>
      </a:accent4>
      <a:accent5>
        <a:srgbClr val="1D3763"/>
      </a:accent5>
      <a:accent6>
        <a:srgbClr val="A2C73B"/>
      </a:accent6>
      <a:hlink>
        <a:srgbClr val="E96946"/>
      </a:hlink>
      <a:folHlink>
        <a:srgbClr val="0BE6E3"/>
      </a:folHlink>
    </a:clrScheme>
    <a:fontScheme name="innofocus2020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-focus2020" id="{2032EBB6-E654-4921-AABF-39B0B3B49DA9}" vid="{896445AA-E9DB-475D-87AC-D7E6E487AB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inno-focus2020</Template>
  <TotalTime>0</TotalTime>
  <Words>300</Words>
  <Application>Microsoft Office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Roboto</vt:lpstr>
      <vt:lpstr>Segoe UI</vt:lpstr>
      <vt:lpstr>Wingdings</vt:lpstr>
      <vt:lpstr>inno-focus2020</vt:lpstr>
      <vt:lpstr>Python Challenge</vt:lpstr>
      <vt:lpstr>PowerPoint Presentation</vt:lpstr>
      <vt:lpstr>PowerPoint Presentation</vt:lpstr>
      <vt:lpstr>PowerPoint Presentation</vt:lpstr>
      <vt:lpstr>If you have any questions, please contact 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Matthias Wendt</dc:creator>
  <cp:lastModifiedBy>Tina Sedigh</cp:lastModifiedBy>
  <cp:revision>56</cp:revision>
  <dcterms:created xsi:type="dcterms:W3CDTF">2021-06-18T08:46:54Z</dcterms:created>
  <dcterms:modified xsi:type="dcterms:W3CDTF">2023-09-08T07:23:47Z</dcterms:modified>
</cp:coreProperties>
</file>